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0"/>
  </p:notesMasterIdLst>
  <p:handoutMasterIdLst>
    <p:handoutMasterId r:id="rId11"/>
  </p:handoutMasterIdLst>
  <p:sldIdLst>
    <p:sldId id="308" r:id="rId2"/>
    <p:sldId id="309" r:id="rId3"/>
    <p:sldId id="365" r:id="rId4"/>
    <p:sldId id="303" r:id="rId5"/>
    <p:sldId id="294" r:id="rId6"/>
    <p:sldId id="298" r:id="rId7"/>
    <p:sldId id="366" r:id="rId8"/>
    <p:sldId id="33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33FF"/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88575" autoAdjust="0"/>
  </p:normalViewPr>
  <p:slideViewPr>
    <p:cSldViewPr>
      <p:cViewPr varScale="1">
        <p:scale>
          <a:sx n="103" d="100"/>
          <a:sy n="103" d="100"/>
        </p:scale>
        <p:origin x="-20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57A62-EB15-4497-ABE2-6AD5993B7356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C627B-AEE2-40DA-ACD7-91EA3330E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9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39D257A-C535-4D33-BF92-FB299003D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70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257A-C535-4D33-BF92-FB299003DA7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257A-C535-4D33-BF92-FB299003DA7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257A-C535-4D33-BF92-FB299003DA7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257A-C535-4D33-BF92-FB299003DA7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14348" y="3643314"/>
            <a:ext cx="7772400" cy="642942"/>
          </a:xfrm>
        </p:spPr>
        <p:txBody>
          <a:bodyPr>
            <a:noAutofit/>
          </a:bodyPr>
          <a:lstStyle>
            <a:lvl1pPr algn="ctr">
              <a:defRPr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6215082"/>
            <a:ext cx="6215106" cy="357190"/>
          </a:xfrm>
        </p:spPr>
        <p:txBody>
          <a:bodyPr>
            <a:normAutofit/>
          </a:bodyPr>
          <a:lstStyle>
            <a:lvl1pPr algn="l">
              <a:buNone/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5143504" y="6429396"/>
            <a:ext cx="3786214" cy="285752"/>
          </a:xfrm>
        </p:spPr>
        <p:txBody>
          <a:bodyPr>
            <a:normAutofit/>
          </a:bodyPr>
          <a:lstStyle>
            <a:lvl1pPr marL="34290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/>
        </p:nvSpPr>
        <p:spPr>
          <a:xfrm>
            <a:off x="285750" y="6207125"/>
            <a:ext cx="2286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B38D1CA-CC75-4162-A8DF-B41F32F82AC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ru-RU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3890" cy="57150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600"/>
            </a:lvl1pPr>
            <a:lvl2pPr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>
              <a:buClr>
                <a:schemeClr val="tx2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42938" y="357188"/>
            <a:ext cx="80438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00063" y="614362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E8CB7A4-E948-436D-833C-658C8CB80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s.kraftway.ru/" TargetMode="External"/><Relationship Id="rId2" Type="http://schemas.openxmlformats.org/officeDocument/2006/relationships/hyperlink" Target="mailto:pos@Kraftway.r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8043862" cy="5715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Kraftway</a:t>
            </a:r>
            <a:r>
              <a:rPr lang="en-US" dirty="0" smtClean="0"/>
              <a:t> MT-100</a:t>
            </a:r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 err="1">
                <a:latin typeface="Calibri" pitchFamily="34" charset="0"/>
                <a:ea typeface="新細明體" pitchFamily="18" charset="-120"/>
                <a:cs typeface="+mj-cs"/>
              </a:rPr>
              <a:t>Kraftway</a:t>
            </a:r>
            <a:r>
              <a:rPr lang="en-US" sz="4400" b="1" dirty="0">
                <a:latin typeface="Calibri" pitchFamily="34" charset="0"/>
                <a:ea typeface="新細明體" pitchFamily="18" charset="-120"/>
                <a:cs typeface="+mj-cs"/>
              </a:rPr>
              <a:t> </a:t>
            </a:r>
            <a:r>
              <a:rPr lang="en-US" sz="4400" b="1" dirty="0" smtClean="0">
                <a:latin typeface="Calibri" pitchFamily="34" charset="0"/>
                <a:ea typeface="新細明體" pitchFamily="18" charset="-120"/>
                <a:cs typeface="+mj-cs"/>
              </a:rPr>
              <a:t>Thermal </a:t>
            </a:r>
            <a:r>
              <a:rPr lang="en-US" sz="4400" b="1" dirty="0" smtClean="0">
                <a:latin typeface="Calibri" pitchFamily="34" charset="0"/>
                <a:ea typeface="新細明體" pitchFamily="18" charset="-120"/>
                <a:cs typeface="+mj-cs"/>
              </a:rPr>
              <a:t>Receipt </a:t>
            </a:r>
            <a:r>
              <a:rPr lang="en-US" sz="4400" b="1" dirty="0" smtClean="0">
                <a:latin typeface="Calibri" pitchFamily="34" charset="0"/>
                <a:ea typeface="新細明體" pitchFamily="18" charset="-120"/>
                <a:cs typeface="+mj-cs"/>
              </a:rPr>
              <a:t>printer 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Calibri" pitchFamily="34" charset="0"/>
                <a:ea typeface="新細明體" pitchFamily="18" charset="-120"/>
                <a:cs typeface="+mj-cs"/>
              </a:rPr>
              <a:t>KRP-600</a:t>
            </a:r>
            <a:endParaRPr lang="ru-RU" sz="4400" b="1" dirty="0" smtClean="0">
              <a:latin typeface="Calibri" pitchFamily="34" charset="0"/>
              <a:ea typeface="新細明體" pitchFamily="18" charset="-120"/>
              <a:cs typeface="+mj-cs"/>
            </a:endParaRPr>
          </a:p>
          <a:p>
            <a:pPr marL="0" indent="0" algn="ctr">
              <a:buNone/>
            </a:pPr>
            <a:endParaRPr lang="ru-RU" sz="4400" b="1" dirty="0" smtClean="0">
              <a:latin typeface="Calibri" pitchFamily="34" charset="0"/>
              <a:ea typeface="新細明體" pitchFamily="18" charset="-120"/>
              <a:cs typeface="+mj-cs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Calibri" pitchFamily="34" charset="0"/>
                <a:ea typeface="新細明體" pitchFamily="18" charset="-120"/>
                <a:cs typeface="+mj-cs"/>
              </a:rPr>
              <a:t>Чековый термопринтер</a:t>
            </a:r>
            <a:endParaRPr lang="en-US" sz="4400" b="1" dirty="0">
              <a:latin typeface="Calibri" pitchFamily="34" charset="0"/>
              <a:ea typeface="新細明體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Основные особенности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24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300" dirty="0" smtClean="0"/>
              <a:t>Высокая скорость печати </a:t>
            </a:r>
            <a:r>
              <a:rPr lang="ru-RU" sz="1300" dirty="0" smtClean="0"/>
              <a:t>документов</a:t>
            </a:r>
            <a:r>
              <a:rPr lang="en-US" sz="1300" dirty="0" smtClean="0"/>
              <a:t> - </a:t>
            </a:r>
            <a:r>
              <a:rPr lang="ru-RU" sz="1300" dirty="0" smtClean="0"/>
              <a:t> </a:t>
            </a:r>
            <a:r>
              <a:rPr lang="ru-RU" sz="1300" dirty="0" smtClean="0"/>
              <a:t>230 мм/сек</a:t>
            </a:r>
          </a:p>
          <a:p>
            <a:pPr>
              <a:lnSpc>
                <a:spcPct val="150000"/>
              </a:lnSpc>
            </a:pPr>
            <a:r>
              <a:rPr lang="ru-RU" sz="1300" dirty="0"/>
              <a:t>Возможность печати серым </a:t>
            </a:r>
            <a:r>
              <a:rPr lang="ru-RU" sz="1300" dirty="0" smtClean="0"/>
              <a:t>цветом</a:t>
            </a:r>
            <a:r>
              <a:rPr lang="en-US" sz="1300" dirty="0" smtClean="0"/>
              <a:t> - </a:t>
            </a:r>
            <a:r>
              <a:rPr lang="ru-RU" sz="1300" dirty="0" smtClean="0"/>
              <a:t> </a:t>
            </a:r>
            <a:r>
              <a:rPr lang="ru-RU" sz="1300" dirty="0" smtClean="0"/>
              <a:t>150 мм/сек</a:t>
            </a:r>
            <a:endParaRPr lang="en-US" sz="1300" dirty="0"/>
          </a:p>
          <a:p>
            <a:pPr>
              <a:lnSpc>
                <a:spcPct val="150000"/>
              </a:lnSpc>
            </a:pPr>
            <a:r>
              <a:rPr lang="ru-RU" sz="1300" dirty="0" smtClean="0"/>
              <a:t>Возможность использования бумаги разной ширины </a:t>
            </a:r>
            <a:r>
              <a:rPr lang="ru-RU" sz="1300" dirty="0" smtClean="0"/>
              <a:t>57,5</a:t>
            </a:r>
            <a:r>
              <a:rPr lang="en-US" sz="1300" dirty="0" smtClean="0"/>
              <a:t> </a:t>
            </a:r>
            <a:r>
              <a:rPr lang="ru-RU" sz="1300" dirty="0" smtClean="0"/>
              <a:t>- </a:t>
            </a:r>
            <a:r>
              <a:rPr lang="ru-RU" sz="1300" dirty="0" smtClean="0"/>
              <a:t>82,5. Изменения ширины бумаги принтера за 5 секунд, без специальных инструментов.</a:t>
            </a:r>
          </a:p>
          <a:p>
            <a:pPr>
              <a:lnSpc>
                <a:spcPct val="150000"/>
              </a:lnSpc>
            </a:pPr>
            <a:r>
              <a:rPr lang="en-US" sz="1300" dirty="0" smtClean="0"/>
              <a:t>ESC/POS </a:t>
            </a:r>
            <a:r>
              <a:rPr lang="ru-RU" sz="1300" dirty="0" smtClean="0"/>
              <a:t>система команд принтера.</a:t>
            </a:r>
          </a:p>
          <a:p>
            <a:pPr>
              <a:lnSpc>
                <a:spcPct val="150000"/>
              </a:lnSpc>
            </a:pPr>
            <a:r>
              <a:rPr lang="ru-RU" sz="1300" dirty="0" smtClean="0"/>
              <a:t>Большое количество </a:t>
            </a:r>
            <a:r>
              <a:rPr lang="ru-RU" sz="1300" dirty="0" smtClean="0"/>
              <a:t>датчиков</a:t>
            </a:r>
            <a:r>
              <a:rPr lang="ru-RU" sz="1300" dirty="0"/>
              <a:t>:</a:t>
            </a:r>
            <a:r>
              <a:rPr lang="ru-RU" sz="1300" dirty="0" smtClean="0"/>
              <a:t> бумага </a:t>
            </a:r>
            <a:r>
              <a:rPr lang="ru-RU" sz="1300" dirty="0" smtClean="0"/>
              <a:t>закончилась, черная метка, </a:t>
            </a:r>
            <a:r>
              <a:rPr lang="ru-RU" sz="1300" dirty="0"/>
              <a:t>б</a:t>
            </a:r>
            <a:r>
              <a:rPr lang="ru-RU" sz="1300" dirty="0" smtClean="0"/>
              <a:t>умага близится к концу, датчик закрытия крышки, датчик температуры термоголовки, датчик измерения напряжения.</a:t>
            </a:r>
          </a:p>
          <a:p>
            <a:pPr>
              <a:lnSpc>
                <a:spcPct val="150000"/>
              </a:lnSpc>
            </a:pPr>
            <a:r>
              <a:rPr lang="ru-RU" sz="1300" dirty="0" smtClean="0"/>
              <a:t>Возможность печати всех распространённых </a:t>
            </a:r>
            <a:r>
              <a:rPr lang="ru-RU" sz="1300" dirty="0"/>
              <a:t>ш</a:t>
            </a:r>
            <a:r>
              <a:rPr lang="ru-RU" sz="1300" dirty="0" smtClean="0"/>
              <a:t>трих кодов </a:t>
            </a:r>
            <a:r>
              <a:rPr lang="en-US" sz="1300" dirty="0" smtClean="0"/>
              <a:t>1D </a:t>
            </a:r>
            <a:r>
              <a:rPr lang="ru-RU" sz="1300" dirty="0" smtClean="0"/>
              <a:t>и </a:t>
            </a:r>
            <a:r>
              <a:rPr lang="en-US" sz="1300" dirty="0" smtClean="0"/>
              <a:t>2D, </a:t>
            </a:r>
            <a:r>
              <a:rPr lang="ru-RU" sz="1300" dirty="0" smtClean="0"/>
              <a:t>в том числе  </a:t>
            </a:r>
            <a:r>
              <a:rPr lang="en-US" sz="1300" dirty="0" smtClean="0"/>
              <a:t>PDF417, QR-Code, </a:t>
            </a:r>
            <a:r>
              <a:rPr lang="en-US" sz="1300" dirty="0" err="1" smtClean="0"/>
              <a:t>Maxicode</a:t>
            </a:r>
            <a:r>
              <a:rPr lang="en-US" sz="1300" dirty="0" smtClean="0"/>
              <a:t> (2D), </a:t>
            </a:r>
            <a:r>
              <a:rPr lang="en-US" sz="1300" dirty="0"/>
              <a:t>2D GS1 </a:t>
            </a:r>
            <a:r>
              <a:rPr lang="en-US" sz="1300" dirty="0" err="1" smtClean="0"/>
              <a:t>DataBar</a:t>
            </a:r>
            <a:endParaRPr lang="en-US" sz="1300" dirty="0" smtClean="0"/>
          </a:p>
          <a:p>
            <a:pPr>
              <a:lnSpc>
                <a:spcPct val="150000"/>
              </a:lnSpc>
            </a:pPr>
            <a:r>
              <a:rPr lang="ru-RU" sz="1300" dirty="0" smtClean="0"/>
              <a:t>Возможность увеличения размера символов 1-6 раз по горизонтали и вертикали.</a:t>
            </a:r>
          </a:p>
          <a:p>
            <a:pPr>
              <a:lnSpc>
                <a:spcPct val="150000"/>
              </a:lnSpc>
            </a:pPr>
            <a:r>
              <a:rPr lang="ru-RU" sz="1300" dirty="0" smtClean="0"/>
              <a:t>Возможность печати информации на чеке в 4 направлениях (0</a:t>
            </a:r>
            <a:r>
              <a:rPr lang="ru-RU" sz="1300" dirty="0"/>
              <a:t>°, 90°, 180°, 270</a:t>
            </a:r>
            <a:r>
              <a:rPr lang="ru-RU" sz="1300" dirty="0" smtClean="0"/>
              <a:t>°)</a:t>
            </a:r>
            <a:endParaRPr lang="ru-RU" sz="1300" dirty="0"/>
          </a:p>
          <a:p>
            <a:pPr>
              <a:lnSpc>
                <a:spcPct val="150000"/>
              </a:lnSpc>
            </a:pPr>
            <a:r>
              <a:rPr lang="ru-RU" sz="1300" dirty="0" smtClean="0"/>
              <a:t>Возможность регулировки уровня громкости встроенного </a:t>
            </a:r>
            <a:r>
              <a:rPr lang="ru-RU" sz="1300" dirty="0" err="1" smtClean="0"/>
              <a:t>бипера</a:t>
            </a:r>
            <a:r>
              <a:rPr lang="ru-RU" sz="13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1300" dirty="0" smtClean="0"/>
              <a:t>Возможность изменения настроек принтера без подключения к </a:t>
            </a:r>
            <a:r>
              <a:rPr lang="ru-RU" sz="1300" dirty="0" smtClean="0"/>
              <a:t>ПК </a:t>
            </a:r>
            <a:r>
              <a:rPr lang="ru-RU" sz="1300" dirty="0" smtClean="0"/>
              <a:t>при помощи кнопки </a:t>
            </a:r>
            <a:r>
              <a:rPr lang="en-US" sz="1300" dirty="0" err="1" smtClean="0"/>
              <a:t>LineFeed</a:t>
            </a:r>
            <a:endParaRPr lang="ru-RU" sz="1300" dirty="0" smtClean="0"/>
          </a:p>
          <a:p>
            <a:pPr>
              <a:lnSpc>
                <a:spcPct val="150000"/>
              </a:lnSpc>
            </a:pPr>
            <a:r>
              <a:rPr lang="ru-RU" sz="1300" dirty="0" smtClean="0"/>
              <a:t>Встроенный режим экономии бумаги.</a:t>
            </a:r>
          </a:p>
          <a:p>
            <a:pPr>
              <a:lnSpc>
                <a:spcPct val="150000"/>
              </a:lnSpc>
            </a:pPr>
            <a:r>
              <a:rPr lang="ru-RU" sz="1300" dirty="0" smtClean="0"/>
              <a:t>Сменная интерфейсная плата</a:t>
            </a:r>
          </a:p>
          <a:p>
            <a:pPr>
              <a:lnSpc>
                <a:spcPct val="150000"/>
              </a:lnSpc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12" y="2175991"/>
            <a:ext cx="43148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Внешний вид </a:t>
            </a:r>
            <a:r>
              <a:rPr lang="en-US" dirty="0" err="1" smtClean="0"/>
              <a:t>Kraftway</a:t>
            </a:r>
            <a:r>
              <a:rPr lang="en-US" dirty="0" smtClean="0"/>
              <a:t> KRP-600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矩形 42"/>
          <p:cNvSpPr>
            <a:spLocks noChangeArrowheads="1"/>
          </p:cNvSpPr>
          <p:nvPr/>
        </p:nvSpPr>
        <p:spPr bwMode="auto">
          <a:xfrm>
            <a:off x="6281740" y="1270000"/>
            <a:ext cx="26828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ru-RU" altLang="zh-TW" sz="1600" b="1" dirty="0" smtClean="0">
                <a:latin typeface="Calibri" pitchFamily="34" charset="0"/>
              </a:rPr>
              <a:t>Протяжка чековой ленты</a:t>
            </a:r>
            <a:endParaRPr kumimoji="0" lang="en-US" altLang="zh-TW" sz="1600" b="1" dirty="0">
              <a:latin typeface="Calibri" pitchFamily="34" charset="0"/>
            </a:endParaRPr>
          </a:p>
          <a:p>
            <a:r>
              <a:rPr lang="ru-RU" altLang="zh-TW" sz="1600" dirty="0" smtClean="0">
                <a:latin typeface="Calibri" pitchFamily="34" charset="0"/>
              </a:rPr>
              <a:t>Настройка параметров </a:t>
            </a:r>
            <a:r>
              <a:rPr lang="ru-RU" altLang="zh-TW" sz="1600" dirty="0" smtClean="0">
                <a:latin typeface="Calibri" pitchFamily="34" charset="0"/>
              </a:rPr>
              <a:t>принтера </a:t>
            </a:r>
            <a:r>
              <a:rPr lang="ru-RU" altLang="zh-TW" sz="1600" dirty="0" smtClean="0">
                <a:latin typeface="Calibri" pitchFamily="34" charset="0"/>
              </a:rPr>
              <a:t>без подключения к ПК</a:t>
            </a:r>
            <a:endParaRPr kumimoji="0" lang="en-US" altLang="zh-TW" sz="1600" dirty="0">
              <a:latin typeface="Calibri" pitchFamily="34" charset="0"/>
            </a:endParaRP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-68597" y="3364910"/>
            <a:ext cx="2294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ru-RU" altLang="zh-TW" sz="1600" b="1" dirty="0" smtClean="0">
                <a:latin typeface="Calibri" pitchFamily="34" charset="0"/>
              </a:rPr>
              <a:t>Крепление влагозащитной крышки</a:t>
            </a:r>
            <a:endParaRPr lang="zh-TW" altLang="en-US" sz="1600" dirty="0">
              <a:latin typeface="Calibri" pitchFamily="34" charset="0"/>
            </a:endParaRPr>
          </a:p>
        </p:txBody>
      </p:sp>
      <p:sp>
        <p:nvSpPr>
          <p:cNvPr id="12" name="矩形 42"/>
          <p:cNvSpPr>
            <a:spLocks noChangeArrowheads="1"/>
          </p:cNvSpPr>
          <p:nvPr/>
        </p:nvSpPr>
        <p:spPr bwMode="auto">
          <a:xfrm>
            <a:off x="179512" y="1273175"/>
            <a:ext cx="22279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ru-RU" altLang="zh-TW" sz="1600" b="1" dirty="0" smtClean="0">
                <a:latin typeface="Calibri" pitchFamily="34" charset="0"/>
              </a:rPr>
              <a:t>Стильный, компактный дизайн корпуса принтера.</a:t>
            </a:r>
            <a:endParaRPr kumimoji="0" lang="en-US" altLang="zh-TW" sz="1600" dirty="0">
              <a:latin typeface="Calibri" pitchFamily="34" charset="0"/>
            </a:endParaRPr>
          </a:p>
          <a:p>
            <a:pPr algn="r"/>
            <a:endParaRPr kumimoji="0" lang="en-US" altLang="zh-TW" sz="1600" dirty="0">
              <a:latin typeface="Calibri" pitchFamily="34" charset="0"/>
            </a:endParaRPr>
          </a:p>
        </p:txBody>
      </p:sp>
      <p:sp>
        <p:nvSpPr>
          <p:cNvPr id="13" name="文字方塊 10"/>
          <p:cNvSpPr txBox="1">
            <a:spLocks noChangeArrowheads="1"/>
          </p:cNvSpPr>
          <p:nvPr/>
        </p:nvSpPr>
        <p:spPr bwMode="auto">
          <a:xfrm>
            <a:off x="6732240" y="3276178"/>
            <a:ext cx="21193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ru-RU" altLang="zh-TW" sz="1600" b="1" dirty="0" smtClean="0">
                <a:latin typeface="Calibri" pitchFamily="34" charset="0"/>
              </a:rPr>
              <a:t>Удобный механизм открывания крышки</a:t>
            </a:r>
            <a:endParaRPr lang="en-US" altLang="zh-TW" sz="1600" b="1" dirty="0">
              <a:latin typeface="Calibri" pitchFamily="34" charset="0"/>
            </a:endParaRPr>
          </a:p>
          <a:p>
            <a:pPr algn="ctr" eaLnBrk="1" hangingPunct="1"/>
            <a:r>
              <a:rPr lang="ru-RU" altLang="zh-TW" sz="1600" dirty="0" smtClean="0">
                <a:latin typeface="Calibri" pitchFamily="34" charset="0"/>
              </a:rPr>
              <a:t>Замена бумаги «одной рукой»</a:t>
            </a:r>
            <a:endParaRPr lang="zh-TW" altLang="en-US" sz="1600" dirty="0">
              <a:latin typeface="Calibri" pitchFamily="34" charset="0"/>
            </a:endParaRPr>
          </a:p>
        </p:txBody>
      </p:sp>
      <p:sp>
        <p:nvSpPr>
          <p:cNvPr id="14" name="矩形 42"/>
          <p:cNvSpPr>
            <a:spLocks noChangeArrowheads="1"/>
          </p:cNvSpPr>
          <p:nvPr/>
        </p:nvSpPr>
        <p:spPr bwMode="auto">
          <a:xfrm>
            <a:off x="6816873" y="2423790"/>
            <a:ext cx="18720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ru-RU" altLang="zh-TW" sz="1600" b="1" dirty="0" smtClean="0">
                <a:latin typeface="Calibri" pitchFamily="34" charset="0"/>
              </a:rPr>
              <a:t>Регулировка громкости </a:t>
            </a:r>
            <a:r>
              <a:rPr kumimoji="0" lang="ru-RU" altLang="zh-TW" sz="1600" b="1" dirty="0" err="1" smtClean="0">
                <a:latin typeface="Calibri" pitchFamily="34" charset="0"/>
              </a:rPr>
              <a:t>бипера</a:t>
            </a:r>
            <a:endParaRPr kumimoji="0" lang="en-US" altLang="zh-TW" sz="1600" b="1" dirty="0">
              <a:latin typeface="Calibri" pitchFamily="34" charset="0"/>
            </a:endParaRPr>
          </a:p>
        </p:txBody>
      </p:sp>
      <p:sp>
        <p:nvSpPr>
          <p:cNvPr id="15" name="文字方塊 10"/>
          <p:cNvSpPr txBox="1">
            <a:spLocks noChangeArrowheads="1"/>
          </p:cNvSpPr>
          <p:nvPr/>
        </p:nvSpPr>
        <p:spPr bwMode="auto">
          <a:xfrm>
            <a:off x="6687157" y="5490582"/>
            <a:ext cx="2119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ru-RU" altLang="zh-TW" sz="1600" b="1" dirty="0" smtClean="0">
                <a:latin typeface="Calibri" pitchFamily="34" charset="0"/>
              </a:rPr>
              <a:t>Быстрый доступ к кнопке включения</a:t>
            </a:r>
            <a:endParaRPr lang="en-US" altLang="zh-TW" sz="1600" b="1" dirty="0">
              <a:latin typeface="Calibri" pitchFamily="34" charset="0"/>
            </a:endParaRPr>
          </a:p>
        </p:txBody>
      </p:sp>
      <p:sp>
        <p:nvSpPr>
          <p:cNvPr id="18" name="文字方塊 10"/>
          <p:cNvSpPr txBox="1">
            <a:spLocks noChangeArrowheads="1"/>
          </p:cNvSpPr>
          <p:nvPr/>
        </p:nvSpPr>
        <p:spPr bwMode="auto">
          <a:xfrm>
            <a:off x="140219" y="5075083"/>
            <a:ext cx="25153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ru-RU" altLang="zh-TW" sz="1600" b="1" dirty="0" smtClean="0">
                <a:latin typeface="Calibri" pitchFamily="34" charset="0"/>
              </a:rPr>
              <a:t>Настенное использование</a:t>
            </a:r>
          </a:p>
          <a:p>
            <a:pPr algn="ctr" eaLnBrk="1" hangingPunct="1"/>
            <a:r>
              <a:rPr lang="ru-RU" altLang="zh-TW" sz="1600" dirty="0">
                <a:latin typeface="Calibri" pitchFamily="34" charset="0"/>
                <a:ea typeface="+mn-ea"/>
              </a:rPr>
              <a:t>Крепления в основании </a:t>
            </a:r>
            <a:r>
              <a:rPr lang="ru-RU" altLang="zh-TW" sz="1600" dirty="0" smtClean="0">
                <a:latin typeface="Calibri" pitchFamily="34" charset="0"/>
                <a:ea typeface="+mn-ea"/>
              </a:rPr>
              <a:t>принтера</a:t>
            </a:r>
            <a:endParaRPr lang="en-US" altLang="zh-TW" sz="1600" dirty="0">
              <a:latin typeface="Calibri" pitchFamily="34" charset="0"/>
              <a:ea typeface="+mn-ea"/>
            </a:endParaRPr>
          </a:p>
        </p:txBody>
      </p:sp>
      <p:cxnSp>
        <p:nvCxnSpPr>
          <p:cNvPr id="19" name="直線接點 9"/>
          <p:cNvCxnSpPr/>
          <p:nvPr/>
        </p:nvCxnSpPr>
        <p:spPr bwMode="auto">
          <a:xfrm flipH="1">
            <a:off x="4777132" y="1590353"/>
            <a:ext cx="1421708" cy="93310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1"/>
          <p:cNvCxnSpPr/>
          <p:nvPr/>
        </p:nvCxnSpPr>
        <p:spPr bwMode="auto">
          <a:xfrm>
            <a:off x="2225675" y="2037556"/>
            <a:ext cx="1363663" cy="67136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13"/>
          <p:cNvCxnSpPr/>
          <p:nvPr/>
        </p:nvCxnSpPr>
        <p:spPr bwMode="auto">
          <a:xfrm flipV="1">
            <a:off x="1835696" y="3356993"/>
            <a:ext cx="819857" cy="42341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17"/>
          <p:cNvCxnSpPr/>
          <p:nvPr/>
        </p:nvCxnSpPr>
        <p:spPr bwMode="auto">
          <a:xfrm flipH="1" flipV="1">
            <a:off x="5580112" y="2924945"/>
            <a:ext cx="1236761" cy="54656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0"/>
          <p:cNvCxnSpPr/>
          <p:nvPr/>
        </p:nvCxnSpPr>
        <p:spPr bwMode="auto">
          <a:xfrm flipH="1">
            <a:off x="5013052" y="2577876"/>
            <a:ext cx="180382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6"/>
          <p:cNvCxnSpPr/>
          <p:nvPr/>
        </p:nvCxnSpPr>
        <p:spPr bwMode="auto">
          <a:xfrm flipH="1" flipV="1">
            <a:off x="5847953" y="4869160"/>
            <a:ext cx="812402" cy="62142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37"/>
          <p:cNvCxnSpPr>
            <a:endCxn id="18" idx="3"/>
          </p:cNvCxnSpPr>
          <p:nvPr/>
        </p:nvCxnSpPr>
        <p:spPr bwMode="auto">
          <a:xfrm flipH="1">
            <a:off x="2655552" y="5344388"/>
            <a:ext cx="1268377" cy="14619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99" y="1412335"/>
            <a:ext cx="2775744" cy="446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10"/>
          <p:cNvSpPr txBox="1">
            <a:spLocks noChangeArrowheads="1"/>
          </p:cNvSpPr>
          <p:nvPr/>
        </p:nvSpPr>
        <p:spPr bwMode="auto">
          <a:xfrm>
            <a:off x="0" y="1857375"/>
            <a:ext cx="21957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ru-RU" altLang="zh-TW" sz="1600" b="1" dirty="0" smtClean="0">
                <a:latin typeface="Calibri" pitchFamily="34" charset="0"/>
              </a:rPr>
              <a:t>Надежный прижимной механизм</a:t>
            </a:r>
            <a:endParaRPr lang="en-US" altLang="zh-TW" sz="1600" b="1" dirty="0">
              <a:latin typeface="Calibri" pitchFamily="34" charset="0"/>
            </a:endParaRPr>
          </a:p>
          <a:p>
            <a:pPr eaLnBrk="1" hangingPunct="1"/>
            <a:r>
              <a:rPr lang="ru-RU" altLang="zh-TW" sz="1600" dirty="0" smtClean="0">
                <a:latin typeface="Calibri" pitchFamily="34" charset="0"/>
              </a:rPr>
              <a:t>Прижим крышки с двух сторон</a:t>
            </a:r>
            <a:endParaRPr lang="en-US" altLang="zh-TW" sz="1600" dirty="0">
              <a:latin typeface="Calibri" pitchFamily="34" charset="0"/>
            </a:endParaRPr>
          </a:p>
        </p:txBody>
      </p:sp>
      <p:sp>
        <p:nvSpPr>
          <p:cNvPr id="8" name="文字方塊 10"/>
          <p:cNvSpPr txBox="1">
            <a:spLocks noChangeArrowheads="1"/>
          </p:cNvSpPr>
          <p:nvPr/>
        </p:nvSpPr>
        <p:spPr bwMode="auto">
          <a:xfrm>
            <a:off x="6613525" y="4509120"/>
            <a:ext cx="243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ru-RU" altLang="zh-TW" sz="1600" b="1" dirty="0" smtClean="0">
                <a:latin typeface="Calibri" pitchFamily="34" charset="0"/>
              </a:rPr>
              <a:t>Ограничители ширины бумаги</a:t>
            </a:r>
            <a:r>
              <a:rPr lang="ru-RU" altLang="zh-TW" sz="1600" dirty="0" smtClean="0">
                <a:latin typeface="Calibri" pitchFamily="34" charset="0"/>
              </a:rPr>
              <a:t> </a:t>
            </a:r>
            <a:endParaRPr lang="zh-TW" altLang="en-US" sz="1600" dirty="0">
              <a:latin typeface="Calibri" pitchFamily="34" charset="0"/>
            </a:endParaRPr>
          </a:p>
        </p:txBody>
      </p:sp>
      <p:sp>
        <p:nvSpPr>
          <p:cNvPr id="9" name="文字方塊 10"/>
          <p:cNvSpPr txBox="1">
            <a:spLocks noChangeArrowheads="1"/>
          </p:cNvSpPr>
          <p:nvPr/>
        </p:nvSpPr>
        <p:spPr bwMode="auto">
          <a:xfrm>
            <a:off x="6372200" y="3017926"/>
            <a:ext cx="2304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ru-RU" altLang="zh-TW" sz="1600" b="1" dirty="0" smtClean="0">
                <a:latin typeface="Calibri" pitchFamily="34" charset="0"/>
              </a:rPr>
              <a:t>Колесо регулировки ширины бумаги</a:t>
            </a:r>
            <a:endParaRPr lang="en-US" altLang="zh-TW" sz="1600" b="1" dirty="0">
              <a:latin typeface="Calibri" pitchFamily="34" charset="0"/>
            </a:endParaRPr>
          </a:p>
          <a:p>
            <a:pPr algn="ctr" eaLnBrk="1" hangingPunct="1"/>
            <a:r>
              <a:rPr lang="ru-RU" altLang="zh-TW" sz="1600" dirty="0" smtClean="0">
                <a:latin typeface="Calibri" pitchFamily="34" charset="0"/>
              </a:rPr>
              <a:t>Ширина от 57,5 до 82,5</a:t>
            </a:r>
            <a:endParaRPr lang="zh-TW" altLang="en-US" sz="1600" dirty="0">
              <a:latin typeface="Calibri" pitchFamily="34" charset="0"/>
            </a:endParaRPr>
          </a:p>
        </p:txBody>
      </p:sp>
      <p:cxnSp>
        <p:nvCxnSpPr>
          <p:cNvPr id="10" name="直線接點 11"/>
          <p:cNvCxnSpPr/>
          <p:nvPr/>
        </p:nvCxnSpPr>
        <p:spPr bwMode="auto">
          <a:xfrm>
            <a:off x="1691680" y="2060848"/>
            <a:ext cx="1630362" cy="2508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20"/>
          <p:cNvCxnSpPr/>
          <p:nvPr/>
        </p:nvCxnSpPr>
        <p:spPr bwMode="auto">
          <a:xfrm flipH="1" flipV="1">
            <a:off x="4499992" y="3648075"/>
            <a:ext cx="2232248" cy="100506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5"/>
          <p:cNvCxnSpPr>
            <a:stCxn id="9" idx="1"/>
          </p:cNvCxnSpPr>
          <p:nvPr/>
        </p:nvCxnSpPr>
        <p:spPr bwMode="auto">
          <a:xfrm flipH="1">
            <a:off x="5004048" y="3433425"/>
            <a:ext cx="1368152" cy="21464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1"/>
          <p:cNvCxnSpPr/>
          <p:nvPr/>
        </p:nvCxnSpPr>
        <p:spPr bwMode="auto">
          <a:xfrm flipV="1">
            <a:off x="1691680" y="1935435"/>
            <a:ext cx="2808312" cy="12541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 bwMode="auto">
          <a:xfrm flipH="1" flipV="1">
            <a:off x="3887924" y="3919558"/>
            <a:ext cx="2844316" cy="73357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字方塊 10"/>
          <p:cNvSpPr txBox="1">
            <a:spLocks noChangeArrowheads="1"/>
          </p:cNvSpPr>
          <p:nvPr/>
        </p:nvSpPr>
        <p:spPr bwMode="auto">
          <a:xfrm>
            <a:off x="155649" y="3502024"/>
            <a:ext cx="23042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ru-RU" altLang="zh-TW" sz="1600" b="1" dirty="0" smtClean="0">
                <a:latin typeface="Calibri" pitchFamily="34" charset="0"/>
              </a:rPr>
              <a:t>Колесо регулировки датчика.</a:t>
            </a:r>
          </a:p>
          <a:p>
            <a:pPr eaLnBrk="1" hangingPunct="1"/>
            <a:r>
              <a:rPr lang="ru-RU" altLang="zh-TW" sz="1600" dirty="0" smtClean="0">
                <a:latin typeface="Calibri" pitchFamily="34" charset="0"/>
              </a:rPr>
              <a:t>Датчик </a:t>
            </a:r>
            <a:r>
              <a:rPr lang="ru-RU" altLang="zh-TW" sz="1600" dirty="0" smtClean="0">
                <a:latin typeface="Calibri" pitchFamily="34" charset="0"/>
              </a:rPr>
              <a:t>«бумага </a:t>
            </a:r>
            <a:r>
              <a:rPr lang="ru-RU" altLang="zh-TW" sz="1600" dirty="0" smtClean="0">
                <a:latin typeface="Calibri" pitchFamily="34" charset="0"/>
              </a:rPr>
              <a:t>близится к </a:t>
            </a:r>
            <a:r>
              <a:rPr lang="ru-RU" altLang="zh-TW" sz="1600" dirty="0" smtClean="0">
                <a:latin typeface="Calibri" pitchFamily="34" charset="0"/>
              </a:rPr>
              <a:t>концу»</a:t>
            </a:r>
            <a:endParaRPr lang="zh-TW" altLang="en-US" sz="1600" dirty="0">
              <a:latin typeface="Calibri" pitchFamily="34" charset="0"/>
            </a:endParaRPr>
          </a:p>
        </p:txBody>
      </p:sp>
      <p:cxnSp>
        <p:nvCxnSpPr>
          <p:cNvPr id="25" name="直線接點 15"/>
          <p:cNvCxnSpPr/>
          <p:nvPr/>
        </p:nvCxnSpPr>
        <p:spPr bwMode="auto">
          <a:xfrm flipH="1">
            <a:off x="2064320" y="3717032"/>
            <a:ext cx="1355552" cy="22006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字方塊 10"/>
          <p:cNvSpPr txBox="1">
            <a:spLocks noChangeArrowheads="1"/>
          </p:cNvSpPr>
          <p:nvPr/>
        </p:nvSpPr>
        <p:spPr bwMode="auto">
          <a:xfrm>
            <a:off x="6524600" y="1217340"/>
            <a:ext cx="23042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ru-RU" altLang="zh-TW" sz="1600" b="1" dirty="0" smtClean="0">
                <a:latin typeface="Calibri" pitchFamily="34" charset="0"/>
              </a:rPr>
              <a:t>Металлический каркас  крышки принтера</a:t>
            </a:r>
            <a:endParaRPr lang="en-US" altLang="zh-TW" sz="1600" b="1" dirty="0">
              <a:latin typeface="Calibri" pitchFamily="34" charset="0"/>
            </a:endParaRPr>
          </a:p>
          <a:p>
            <a:pPr algn="ctr" eaLnBrk="1" hangingPunct="1"/>
            <a:r>
              <a:rPr lang="ru-RU" altLang="zh-TW" sz="1600" dirty="0" smtClean="0">
                <a:latin typeface="Calibri" pitchFamily="34" charset="0"/>
              </a:rPr>
              <a:t>Надежность и долговечность механизма открывания</a:t>
            </a:r>
            <a:endParaRPr lang="zh-TW" altLang="en-US" sz="1600" dirty="0">
              <a:latin typeface="Calibri" pitchFamily="34" charset="0"/>
            </a:endParaRPr>
          </a:p>
        </p:txBody>
      </p:sp>
      <p:cxnSp>
        <p:nvCxnSpPr>
          <p:cNvPr id="28" name="直線接點 15"/>
          <p:cNvCxnSpPr/>
          <p:nvPr/>
        </p:nvCxnSpPr>
        <p:spPr bwMode="auto">
          <a:xfrm flipH="1">
            <a:off x="4427984" y="1879059"/>
            <a:ext cx="2185541" cy="5418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632566" y="365722"/>
            <a:ext cx="804389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r>
              <a:rPr lang="ru-RU" dirty="0" smtClean="0"/>
              <a:t>Внешний вид </a:t>
            </a:r>
            <a:r>
              <a:rPr lang="en-US" dirty="0" err="1" smtClean="0"/>
              <a:t>Kraftway</a:t>
            </a:r>
            <a:r>
              <a:rPr lang="en-US" dirty="0" smtClean="0"/>
              <a:t> KRP-600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043862" cy="571500"/>
          </a:xfrm>
        </p:spPr>
        <p:txBody>
          <a:bodyPr>
            <a:normAutofit/>
          </a:bodyPr>
          <a:lstStyle/>
          <a:p>
            <a:r>
              <a:rPr lang="ru-RU" dirty="0" smtClean="0"/>
              <a:t>Внешний вид </a:t>
            </a:r>
            <a:r>
              <a:rPr lang="en-US" dirty="0" err="1"/>
              <a:t>Kraftway</a:t>
            </a:r>
            <a:r>
              <a:rPr lang="en-US" dirty="0"/>
              <a:t> KRP-600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33765"/>
            <a:ext cx="2592287" cy="252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49" y="1902855"/>
            <a:ext cx="2616216" cy="254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字方塊 10"/>
          <p:cNvSpPr txBox="1">
            <a:spLocks noChangeArrowheads="1"/>
          </p:cNvSpPr>
          <p:nvPr/>
        </p:nvSpPr>
        <p:spPr bwMode="auto">
          <a:xfrm>
            <a:off x="6228184" y="5157192"/>
            <a:ext cx="2304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ru-RU" altLang="zh-TW" sz="1600" b="1" dirty="0" smtClean="0">
                <a:latin typeface="Calibri" pitchFamily="34" charset="0"/>
              </a:rPr>
              <a:t>Пластиковый органайзер для проводов</a:t>
            </a:r>
            <a:endParaRPr lang="en-US" altLang="zh-TW" sz="1600" b="1" dirty="0">
              <a:latin typeface="Calibri" pitchFamily="34" charset="0"/>
            </a:endParaRPr>
          </a:p>
        </p:txBody>
      </p:sp>
      <p:sp>
        <p:nvSpPr>
          <p:cNvPr id="22" name="文字方塊 10"/>
          <p:cNvSpPr txBox="1">
            <a:spLocks noChangeArrowheads="1"/>
          </p:cNvSpPr>
          <p:nvPr/>
        </p:nvSpPr>
        <p:spPr bwMode="auto">
          <a:xfrm>
            <a:off x="3563888" y="5034082"/>
            <a:ext cx="23042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ru-RU" altLang="zh-TW" sz="1600" b="1" dirty="0" smtClean="0">
                <a:latin typeface="Calibri" pitchFamily="34" charset="0"/>
              </a:rPr>
              <a:t>Сменный интерфейсный модуль</a:t>
            </a:r>
          </a:p>
          <a:p>
            <a:pPr algn="ctr" eaLnBrk="1" hangingPunct="1"/>
            <a:r>
              <a:rPr lang="en-US" altLang="zh-TW" sz="1600" dirty="0" smtClean="0">
                <a:latin typeface="Calibri" pitchFamily="34" charset="0"/>
              </a:rPr>
              <a:t>Ethernet, RS-232, </a:t>
            </a:r>
            <a:r>
              <a:rPr lang="en-US" sz="1600" dirty="0">
                <a:latin typeface="Calibri" pitchFamily="34" charset="0"/>
              </a:rPr>
              <a:t>Parallel (IEEE1284)</a:t>
            </a:r>
            <a:r>
              <a:rPr lang="en-US" altLang="zh-TW" sz="1600" dirty="0">
                <a:latin typeface="Calibri" pitchFamily="34" charset="0"/>
              </a:rPr>
              <a:t>, </a:t>
            </a:r>
            <a:r>
              <a:rPr lang="en-US" altLang="zh-TW" sz="1600" dirty="0" smtClean="0">
                <a:latin typeface="Calibri" pitchFamily="34" charset="0"/>
              </a:rPr>
              <a:t>Wi-Fi </a:t>
            </a:r>
            <a:r>
              <a:rPr lang="ru-RU" altLang="zh-TW" sz="1600" dirty="0" smtClean="0">
                <a:latin typeface="Calibri" pitchFamily="34" charset="0"/>
              </a:rPr>
              <a:t>(опция)</a:t>
            </a:r>
            <a:endParaRPr lang="en-US" altLang="zh-TW" sz="1600" dirty="0">
              <a:latin typeface="Calibri" pitchFamily="34" charset="0"/>
            </a:endParaRPr>
          </a:p>
        </p:txBody>
      </p:sp>
      <p:sp>
        <p:nvSpPr>
          <p:cNvPr id="23" name="文字方塊 10"/>
          <p:cNvSpPr txBox="1">
            <a:spLocks noChangeArrowheads="1"/>
          </p:cNvSpPr>
          <p:nvPr/>
        </p:nvSpPr>
        <p:spPr bwMode="auto">
          <a:xfrm>
            <a:off x="683568" y="5403414"/>
            <a:ext cx="2304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ru-RU" altLang="zh-TW" sz="1600" b="1" dirty="0" smtClean="0">
                <a:latin typeface="Calibri" pitchFamily="34" charset="0"/>
              </a:rPr>
              <a:t>Разъем принтера</a:t>
            </a:r>
            <a:endParaRPr lang="en-US" altLang="zh-TW" sz="1600" b="1" dirty="0">
              <a:latin typeface="Calibri" pitchFamily="34" charset="0"/>
            </a:endParaRPr>
          </a:p>
          <a:p>
            <a:pPr algn="ctr" eaLnBrk="1" hangingPunct="1"/>
            <a:r>
              <a:rPr lang="ru-RU" altLang="zh-TW" sz="1600" b="1" dirty="0" smtClean="0">
                <a:latin typeface="Calibri" pitchFamily="34" charset="0"/>
              </a:rPr>
              <a:t> </a:t>
            </a:r>
            <a:r>
              <a:rPr lang="en-US" altLang="zh-TW" sz="1600" b="1" dirty="0" smtClean="0">
                <a:latin typeface="Calibri" pitchFamily="34" charset="0"/>
              </a:rPr>
              <a:t>USB</a:t>
            </a:r>
            <a:r>
              <a:rPr lang="ru-RU" altLang="zh-TW" sz="1600" b="1" dirty="0" smtClean="0">
                <a:latin typeface="Calibri" pitchFamily="34" charset="0"/>
              </a:rPr>
              <a:t> 2.0</a:t>
            </a:r>
            <a:endParaRPr lang="en-US" altLang="zh-TW" sz="1600" b="1" dirty="0">
              <a:latin typeface="Calibri" pitchFamily="34" charset="0"/>
            </a:endParaRPr>
          </a:p>
        </p:txBody>
      </p:sp>
      <p:cxnSp>
        <p:nvCxnSpPr>
          <p:cNvPr id="24" name="直線接點 15"/>
          <p:cNvCxnSpPr>
            <a:endCxn id="21" idx="0"/>
          </p:cNvCxnSpPr>
          <p:nvPr/>
        </p:nvCxnSpPr>
        <p:spPr bwMode="auto">
          <a:xfrm>
            <a:off x="7308305" y="4293096"/>
            <a:ext cx="72007" cy="86409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15"/>
          <p:cNvCxnSpPr/>
          <p:nvPr/>
        </p:nvCxnSpPr>
        <p:spPr bwMode="auto">
          <a:xfrm>
            <a:off x="3563888" y="4149080"/>
            <a:ext cx="3168352" cy="108012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15"/>
          <p:cNvCxnSpPr>
            <a:endCxn id="22" idx="0"/>
          </p:cNvCxnSpPr>
          <p:nvPr/>
        </p:nvCxnSpPr>
        <p:spPr bwMode="auto">
          <a:xfrm>
            <a:off x="3203848" y="4149080"/>
            <a:ext cx="1512168" cy="88500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15"/>
          <p:cNvCxnSpPr>
            <a:endCxn id="22" idx="0"/>
          </p:cNvCxnSpPr>
          <p:nvPr/>
        </p:nvCxnSpPr>
        <p:spPr bwMode="auto">
          <a:xfrm flipH="1">
            <a:off x="4716016" y="4149080"/>
            <a:ext cx="1872210" cy="88500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15"/>
          <p:cNvCxnSpPr>
            <a:endCxn id="23" idx="0"/>
          </p:cNvCxnSpPr>
          <p:nvPr/>
        </p:nvCxnSpPr>
        <p:spPr bwMode="auto">
          <a:xfrm flipH="1">
            <a:off x="1835696" y="4185084"/>
            <a:ext cx="296416" cy="121833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15"/>
          <p:cNvCxnSpPr>
            <a:endCxn id="23" idx="0"/>
          </p:cNvCxnSpPr>
          <p:nvPr/>
        </p:nvCxnSpPr>
        <p:spPr bwMode="auto">
          <a:xfrm flipH="1">
            <a:off x="1835696" y="4185084"/>
            <a:ext cx="4032448" cy="121833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043862" cy="571500"/>
          </a:xfrm>
        </p:spPr>
        <p:txBody>
          <a:bodyPr>
            <a:normAutofit/>
          </a:bodyPr>
          <a:lstStyle/>
          <a:p>
            <a:r>
              <a:rPr lang="ru-RU" dirty="0"/>
              <a:t>Технические характеристики</a:t>
            </a:r>
            <a:endParaRPr lang="en-US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106682"/>
              </p:ext>
            </p:extLst>
          </p:nvPr>
        </p:nvGraphicFramePr>
        <p:xfrm>
          <a:off x="971600" y="1556792"/>
          <a:ext cx="7200800" cy="447684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600400"/>
                <a:gridCol w="3600400"/>
              </a:tblGrid>
              <a:tr h="248427">
                <a:tc>
                  <a:txBody>
                    <a:bodyPr/>
                    <a:lstStyle/>
                    <a:p>
                      <a:pPr rtl="0"/>
                      <a:r>
                        <a:rPr lang="ru-RU" sz="1000" dirty="0"/>
                        <a:t>Метод печати</a:t>
                      </a:r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00"/>
                        <a:t>однонапрвленная термопечать</a:t>
                      </a:r>
                    </a:p>
                  </a:txBody>
                  <a:tcPr marL="56575" marR="56575" marT="28287" marB="28287" anchor="ctr"/>
                </a:tc>
              </a:tr>
              <a:tr h="183621">
                <a:tc>
                  <a:txBody>
                    <a:bodyPr/>
                    <a:lstStyle/>
                    <a:p>
                      <a:pPr rtl="0"/>
                      <a:r>
                        <a:rPr lang="ru-RU" sz="1000" dirty="0"/>
                        <a:t>Скорость печати</a:t>
                      </a:r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Обычная</a:t>
                      </a:r>
                      <a:r>
                        <a:rPr lang="ru-RU" sz="1000" baseline="0" dirty="0" smtClean="0"/>
                        <a:t> печать </a:t>
                      </a:r>
                      <a:r>
                        <a:rPr lang="ru-RU" sz="1000" dirty="0" smtClean="0"/>
                        <a:t>230 мм/сек</a:t>
                      </a:r>
                    </a:p>
                    <a:p>
                      <a:pPr rtl="0"/>
                      <a:r>
                        <a:rPr lang="ru-RU" sz="1000" dirty="0" smtClean="0"/>
                        <a:t>Режим</a:t>
                      </a:r>
                      <a:r>
                        <a:rPr lang="ru-RU" sz="1000" baseline="0" dirty="0" smtClean="0"/>
                        <a:t> печати серым </a:t>
                      </a:r>
                      <a:r>
                        <a:rPr lang="ru-RU" sz="1000" baseline="0" dirty="0" smtClean="0"/>
                        <a:t>цветом </a:t>
                      </a:r>
                      <a:r>
                        <a:rPr lang="ru-RU" sz="1000" baseline="0" dirty="0" smtClean="0"/>
                        <a:t>150 мм/сек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</a:tr>
              <a:tr h="223226">
                <a:tc>
                  <a:txBody>
                    <a:bodyPr/>
                    <a:lstStyle/>
                    <a:p>
                      <a:pPr rtl="0"/>
                      <a:r>
                        <a:rPr lang="ru-RU" sz="1000" dirty="0"/>
                        <a:t>Разрешение(для </a:t>
                      </a:r>
                      <a:r>
                        <a:rPr lang="ru-RU" sz="1000" dirty="0" err="1"/>
                        <a:t>термо</a:t>
                      </a:r>
                      <a:r>
                        <a:rPr lang="ru-RU" sz="1000" dirty="0"/>
                        <a:t>)</a:t>
                      </a:r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000" dirty="0"/>
                        <a:t>180 dpi</a:t>
                      </a:r>
                    </a:p>
                  </a:txBody>
                  <a:tcPr marL="56575" marR="56575" marT="28287" marB="28287" anchor="ctr"/>
                </a:tc>
              </a:tr>
              <a:tr h="190823">
                <a:tc>
                  <a:txBody>
                    <a:bodyPr/>
                    <a:lstStyle/>
                    <a:p>
                      <a:pPr rtl="0"/>
                      <a:r>
                        <a:rPr lang="ru-RU" sz="1000" dirty="0"/>
                        <a:t>Ширина печати</a:t>
                      </a:r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00" dirty="0"/>
                        <a:t>72 мм</a:t>
                      </a:r>
                    </a:p>
                  </a:txBody>
                  <a:tcPr marL="56575" marR="56575" marT="28287" marB="28287" anchor="ctr"/>
                </a:tc>
              </a:tr>
              <a:tr h="248427">
                <a:tc>
                  <a:txBody>
                    <a:bodyPr/>
                    <a:lstStyle/>
                    <a:p>
                      <a:pPr rtl="0"/>
                      <a:r>
                        <a:rPr lang="ru-RU" sz="1000" dirty="0"/>
                        <a:t>Ширина бумаги</a:t>
                      </a:r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57,5- 82,5 </a:t>
                      </a:r>
                      <a:r>
                        <a:rPr lang="ru-RU" sz="1000" dirty="0"/>
                        <a:t>мм (+ 0,1 мм)</a:t>
                      </a:r>
                    </a:p>
                  </a:txBody>
                  <a:tcPr marL="56575" marR="56575" marT="28287" marB="28287" anchor="ctr"/>
                </a:tc>
              </a:tr>
              <a:tr h="342041">
                <a:tc>
                  <a:txBody>
                    <a:bodyPr/>
                    <a:lstStyle/>
                    <a:p>
                      <a:pPr rtl="0"/>
                      <a:r>
                        <a:rPr lang="ru-RU" sz="1000" dirty="0"/>
                        <a:t>Шрифт</a:t>
                      </a:r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00" dirty="0"/>
                        <a:t>Шрифт А </a:t>
                      </a:r>
                      <a:r>
                        <a:rPr lang="ru-RU" sz="1000" dirty="0" smtClean="0"/>
                        <a:t>– </a:t>
                      </a:r>
                      <a:r>
                        <a:rPr lang="en-US" sz="1000" dirty="0" smtClean="0"/>
                        <a:t>12x24</a:t>
                      </a: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>Шрифт В </a:t>
                      </a:r>
                      <a:r>
                        <a:rPr lang="ru-RU" sz="1000" dirty="0" smtClean="0"/>
                        <a:t>–</a:t>
                      </a:r>
                      <a:r>
                        <a:rPr lang="en-US" sz="1000" dirty="0" smtClean="0"/>
                        <a:t> 9x17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</a:tr>
              <a:tr h="300798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Память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000" dirty="0" smtClean="0"/>
                        <a:t>RAM</a:t>
                      </a:r>
                      <a:r>
                        <a:rPr lang="en-US" sz="1000" baseline="0" dirty="0" smtClean="0"/>
                        <a:t> 2Mb, Flash 4Mb/2Mb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</a:tr>
              <a:tr h="288032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Буфер</a:t>
                      </a:r>
                      <a:r>
                        <a:rPr lang="ru-RU" sz="1000" baseline="0" dirty="0" smtClean="0"/>
                        <a:t> 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64K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байта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4K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байта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байт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575" marR="56575" marT="28287" marB="28287" anchor="ctr"/>
                </a:tc>
              </a:tr>
              <a:tr h="370105">
                <a:tc>
                  <a:txBody>
                    <a:bodyPr/>
                    <a:lstStyle/>
                    <a:p>
                      <a:pPr rtl="0"/>
                      <a:r>
                        <a:rPr lang="ru-RU" sz="1000" dirty="0"/>
                        <a:t>Интерфейс</a:t>
                      </a:r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000" dirty="0" smtClean="0"/>
                        <a:t>RS-232C</a:t>
                      </a:r>
                      <a:r>
                        <a:rPr lang="ru-RU" sz="1000" dirty="0" smtClean="0"/>
                        <a:t> и </a:t>
                      </a:r>
                      <a:r>
                        <a:rPr lang="en-US" sz="1000" dirty="0" smtClean="0"/>
                        <a:t>USB, </a:t>
                      </a:r>
                      <a:r>
                        <a:rPr lang="en-US" sz="1000" dirty="0" smtClean="0"/>
                        <a:t>Ethernet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smtClean="0"/>
                        <a:t>и </a:t>
                      </a:r>
                      <a:r>
                        <a:rPr lang="en-US" sz="1000" dirty="0" smtClean="0"/>
                        <a:t>USB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Wi-Fi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(</a:t>
                      </a:r>
                      <a:r>
                        <a:rPr lang="ru-RU" sz="1000" dirty="0"/>
                        <a:t>опция</a:t>
                      </a:r>
                      <a:r>
                        <a:rPr lang="ru-RU" sz="1000" dirty="0" smtClean="0"/>
                        <a:t>),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Parallel (IEEE1284)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(опция)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575" marR="56575" marT="28287" marB="28287" anchor="ctr"/>
                </a:tc>
              </a:tr>
              <a:tr h="285331">
                <a:tc>
                  <a:txBody>
                    <a:bodyPr/>
                    <a:lstStyle/>
                    <a:p>
                      <a:pPr rtl="0"/>
                      <a:r>
                        <a:rPr lang="ru-RU" sz="1000" dirty="0"/>
                        <a:t>Возможность подключения денежных ящиков</a:t>
                      </a:r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00" dirty="0"/>
                        <a:t>до 2-х ящиков</a:t>
                      </a:r>
                    </a:p>
                  </a:txBody>
                  <a:tcPr marL="56575" marR="56575" marT="28287" marB="28287" anchor="ctr"/>
                </a:tc>
              </a:tr>
              <a:tr h="248427">
                <a:tc>
                  <a:txBody>
                    <a:bodyPr/>
                    <a:lstStyle/>
                    <a:p>
                      <a:pPr rtl="0"/>
                      <a:r>
                        <a:rPr lang="ru-RU" sz="1000" dirty="0" err="1"/>
                        <a:t>Автообрезка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Полная/частичная</a:t>
                      </a:r>
                      <a:r>
                        <a:rPr lang="en-US" sz="1000" dirty="0" smtClean="0"/>
                        <a:t>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ru-RU" sz="1000" baseline="0" dirty="0" smtClean="0"/>
                        <a:t>возможность отключения обреза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</a:tr>
              <a:tr h="394243">
                <a:tc>
                  <a:txBody>
                    <a:bodyPr/>
                    <a:lstStyle/>
                    <a:p>
                      <a:pPr rtl="0"/>
                      <a:r>
                        <a:rPr lang="ru-RU" sz="1000" dirty="0"/>
                        <a:t>Штрих-коды</a:t>
                      </a:r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1D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UPC-A, UPC-E,JAN8 (EAN8), JAN13 (EAN13), CODE 39, CODE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93, CODE 128, ITF, CODABAR, GS1-Barcode 128, GS1 DataBar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rtl="0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2D: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PDF417,QR,Maxicode,2D GS1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DataBar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Composite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Symbology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575" marR="56575" marT="28287" marB="28287" anchor="ctr"/>
                </a:tc>
              </a:tr>
              <a:tr h="434749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Датчики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Бумага закончилась, черная метка, бумага близится к концу, датчик закрытия крышки, датчик температуры термоголовки, </a:t>
                      </a:r>
                      <a:r>
                        <a:rPr lang="ru-RU" sz="1000" dirty="0" smtClean="0"/>
                        <a:t>датчик </a:t>
                      </a:r>
                      <a:r>
                        <a:rPr lang="ru-RU" sz="1000" dirty="0" smtClean="0"/>
                        <a:t>напряжения</a:t>
                      </a:r>
                      <a:endParaRPr lang="en-US" sz="1000" dirty="0"/>
                    </a:p>
                  </a:txBody>
                  <a:tcPr marL="56575" marR="56575" marT="28287" marB="2828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043862" cy="571500"/>
          </a:xfrm>
        </p:spPr>
        <p:txBody>
          <a:bodyPr>
            <a:normAutofit/>
          </a:bodyPr>
          <a:lstStyle/>
          <a:p>
            <a:r>
              <a:rPr lang="ru-RU" dirty="0"/>
              <a:t>Технические характеристики</a:t>
            </a:r>
            <a:endParaRPr lang="en-US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790223"/>
              </p:ext>
            </p:extLst>
          </p:nvPr>
        </p:nvGraphicFramePr>
        <p:xfrm>
          <a:off x="899592" y="1628800"/>
          <a:ext cx="7200800" cy="427085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600400"/>
                <a:gridCol w="3600400"/>
              </a:tblGrid>
              <a:tr h="432048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Размер символов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увеличения размера символов 1-6 раз по горизонтали и вертикали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</a:tr>
              <a:tr h="432048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печати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печати информации на чеке в 4 направлениях (0°, 90°, 180°, 270°)</a:t>
                      </a:r>
                    </a:p>
                  </a:txBody>
                  <a:tcPr marL="56575" marR="56575" marT="28287" marB="28287" anchor="ctr"/>
                </a:tc>
              </a:tr>
              <a:tr h="288032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Размер памяти под логотип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000" dirty="0" smtClean="0"/>
                        <a:t>512K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ru-RU" sz="1000" baseline="0" dirty="0" smtClean="0"/>
                        <a:t>байт</a:t>
                      </a:r>
                      <a:endParaRPr lang="en-US" sz="1000" dirty="0"/>
                    </a:p>
                  </a:txBody>
                  <a:tcPr marL="56575" marR="56575" marT="28287" marB="28287" anchor="ctr"/>
                </a:tc>
              </a:tr>
              <a:tr h="280830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Диаметр</a:t>
                      </a:r>
                      <a:r>
                        <a:rPr lang="ru-RU" sz="1000" baseline="0" dirty="0" smtClean="0"/>
                        <a:t> рулона 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000" dirty="0" smtClean="0"/>
                        <a:t>Max</a:t>
                      </a:r>
                      <a:r>
                        <a:rPr lang="en-US" sz="1000" baseline="0" dirty="0" smtClean="0"/>
                        <a:t>  83mm</a:t>
                      </a:r>
                      <a:endParaRPr lang="en-US" sz="1000" dirty="0"/>
                    </a:p>
                  </a:txBody>
                  <a:tcPr marL="56575" marR="56575" marT="28287" marB="28287" anchor="ctr"/>
                </a:tc>
              </a:tr>
              <a:tr h="288032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Толщина</a:t>
                      </a:r>
                      <a:r>
                        <a:rPr lang="ru-RU" sz="1000" baseline="0" dirty="0" smtClean="0"/>
                        <a:t> бумаги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0.06mm~0.10mm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575" marR="56575" marT="28287" marB="28287" anchor="ctr"/>
                </a:tc>
              </a:tr>
              <a:tr h="288032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Жизненный цикл термоголовки 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Более 150 км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</a:tr>
              <a:tr h="342041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Жизненный цикл ножа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Более </a:t>
                      </a:r>
                      <a:r>
                        <a:rPr lang="ru-RU" sz="1000" dirty="0" smtClean="0"/>
                        <a:t>1 500 000 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</a:tr>
              <a:tr h="300798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Наработка</a:t>
                      </a:r>
                      <a:r>
                        <a:rPr lang="ru-RU" sz="1000" baseline="0" dirty="0" smtClean="0"/>
                        <a:t> на отказ 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Более 360 000</a:t>
                      </a:r>
                      <a:r>
                        <a:rPr lang="ru-RU" sz="1000" baseline="0" dirty="0" smtClean="0"/>
                        <a:t> часов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</a:tr>
              <a:tr h="288032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Условия эксплуатации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5°C to 45°C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575" marR="56575" marT="28287" marB="28287" anchor="ctr"/>
                </a:tc>
              </a:tr>
              <a:tr h="370105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Габаритные размеры 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196mm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(Г)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×146mm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(Ш)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×148mm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(В)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575" marR="56575" marT="28287" marB="28287" anchor="ctr"/>
                </a:tc>
              </a:tr>
              <a:tr h="285331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Дополнительные</a:t>
                      </a:r>
                      <a:r>
                        <a:rPr lang="ru-RU" sz="1000" baseline="0" dirty="0" smtClean="0"/>
                        <a:t> функции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Режим экономии бумаги, настройка параметров принтера без подключения к ПК, режим печати </a:t>
                      </a:r>
                      <a:r>
                        <a:rPr lang="ru-RU" sz="1000" dirty="0" smtClean="0"/>
                        <a:t>справа</a:t>
                      </a:r>
                      <a:r>
                        <a:rPr lang="ru-RU" sz="1000" baseline="0" dirty="0" smtClean="0"/>
                        <a:t> налево</a:t>
                      </a:r>
                      <a:r>
                        <a:rPr lang="ru-RU" sz="1000" baseline="0" dirty="0" smtClean="0"/>
                        <a:t>, режим печати водяных знаков, режим печати серым цветом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</a:tr>
              <a:tr h="294681">
                <a:tc>
                  <a:txBody>
                    <a:bodyPr/>
                    <a:lstStyle/>
                    <a:p>
                      <a:pPr rtl="0"/>
                      <a:r>
                        <a:rPr lang="ru-RU" sz="1000" dirty="0" smtClean="0"/>
                        <a:t>Питание 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000" dirty="0" smtClean="0"/>
                        <a:t>24V,</a:t>
                      </a:r>
                      <a:r>
                        <a:rPr lang="en-US" sz="1000" baseline="0" dirty="0" smtClean="0"/>
                        <a:t> 1,5A</a:t>
                      </a:r>
                      <a:endParaRPr lang="ru-RU" sz="1000" dirty="0"/>
                    </a:p>
                  </a:txBody>
                  <a:tcPr marL="56575" marR="56575" marT="28287" marB="2828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0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043862" cy="571500"/>
          </a:xfrm>
        </p:spPr>
        <p:txBody>
          <a:bodyPr>
            <a:normAutofit/>
          </a:bodyPr>
          <a:lstStyle/>
          <a:p>
            <a:r>
              <a:rPr lang="ru-RU" dirty="0"/>
              <a:t>Поддержка пользователей</a:t>
            </a:r>
          </a:p>
        </p:txBody>
      </p:sp>
      <p:sp>
        <p:nvSpPr>
          <p:cNvPr id="37891" name="Содержимое 5"/>
          <p:cNvSpPr>
            <a:spLocks noGrp="1"/>
          </p:cNvSpPr>
          <p:nvPr>
            <p:ph idx="1"/>
          </p:nvPr>
        </p:nvSpPr>
        <p:spPr>
          <a:xfrm>
            <a:off x="386709" y="1916832"/>
            <a:ext cx="5286412" cy="2413481"/>
          </a:xfrm>
        </p:spPr>
        <p:txBody>
          <a:bodyPr wrap="square">
            <a:spAutoFit/>
          </a:bodyPr>
          <a:lstStyle/>
          <a:p>
            <a:pPr marL="177800" indent="-177800">
              <a:lnSpc>
                <a:spcPts val="1700"/>
              </a:lnSpc>
              <a:spcBef>
                <a:spcPts val="700"/>
              </a:spcBef>
              <a:buClr>
                <a:srgbClr val="0099FF"/>
              </a:buClr>
            </a:pPr>
            <a:r>
              <a:rPr lang="ru-RU" sz="1600" b="1" dirty="0" smtClean="0">
                <a:latin typeface="Arial" charset="0"/>
              </a:rPr>
              <a:t>По любым вопросам, связанным с покупкой оборудования или послепродажным обслуживанием техники </a:t>
            </a:r>
            <a:r>
              <a:rPr lang="ru-RU" sz="1600" b="1" dirty="0" err="1" smtClean="0">
                <a:latin typeface="Arial" charset="0"/>
              </a:rPr>
              <a:t>Kraftway</a:t>
            </a:r>
            <a:r>
              <a:rPr lang="ru-RU" sz="1600" b="1" dirty="0" smtClean="0">
                <a:latin typeface="Arial" charset="0"/>
              </a:rPr>
              <a:t>, вы можете обратиться к специалистам единого Центра поддержки пользователей</a:t>
            </a:r>
          </a:p>
          <a:p>
            <a:pPr marL="177800" indent="-177800">
              <a:lnSpc>
                <a:spcPts val="1700"/>
              </a:lnSpc>
              <a:spcBef>
                <a:spcPts val="700"/>
              </a:spcBef>
              <a:buClr>
                <a:srgbClr val="0099FF"/>
              </a:buClr>
            </a:pPr>
            <a:r>
              <a:rPr lang="ru-RU" sz="1600" b="1" dirty="0" smtClean="0">
                <a:latin typeface="Arial" charset="0"/>
              </a:rPr>
              <a:t>Круглосуточно по телефонам</a:t>
            </a:r>
          </a:p>
          <a:p>
            <a:pPr marL="577850" lvl="1" indent="-177800">
              <a:lnSpc>
                <a:spcPts val="1700"/>
              </a:lnSpc>
              <a:spcBef>
                <a:spcPts val="700"/>
              </a:spcBef>
              <a:buClr>
                <a:srgbClr val="0099FF"/>
              </a:buClr>
            </a:pPr>
            <a:r>
              <a:rPr lang="ru-RU" sz="1400" b="1" dirty="0" smtClean="0">
                <a:latin typeface="Arial" charset="0"/>
              </a:rPr>
              <a:t>в Москве: 8(495) 969-24-04</a:t>
            </a:r>
          </a:p>
          <a:p>
            <a:pPr marL="577850" lvl="1" indent="-177800">
              <a:lnSpc>
                <a:spcPts val="1700"/>
              </a:lnSpc>
              <a:spcBef>
                <a:spcPts val="700"/>
              </a:spcBef>
              <a:buClr>
                <a:srgbClr val="0099FF"/>
              </a:buClr>
            </a:pPr>
            <a:r>
              <a:rPr lang="ru-RU" sz="1400" b="1" dirty="0" smtClean="0">
                <a:latin typeface="Arial" charset="0"/>
              </a:rPr>
              <a:t>в регионах: 8(800) 200-03-55</a:t>
            </a:r>
          </a:p>
          <a:p>
            <a:pPr marL="177800" indent="-177800">
              <a:lnSpc>
                <a:spcPts val="1700"/>
              </a:lnSpc>
              <a:spcBef>
                <a:spcPts val="700"/>
              </a:spcBef>
              <a:buClr>
                <a:srgbClr val="0099FF"/>
              </a:buClr>
            </a:pPr>
            <a:endParaRPr lang="ru-RU" sz="1600" b="1" dirty="0" smtClean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365104"/>
            <a:ext cx="469269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Управление кассовых систем</a:t>
            </a:r>
          </a:p>
          <a:p>
            <a:r>
              <a:rPr lang="en-US" sz="1400" b="1" dirty="0" smtClean="0">
                <a:hlinkClick r:id="rId2"/>
              </a:rPr>
              <a:t>pos@Kraftway.ru</a:t>
            </a:r>
            <a:endParaRPr lang="en-US" sz="1400" b="1" dirty="0" smtClean="0"/>
          </a:p>
          <a:p>
            <a:r>
              <a:rPr lang="en-US" sz="1400" b="1" dirty="0" smtClean="0">
                <a:hlinkClick r:id="rId3"/>
              </a:rPr>
              <a:t>http://pos.kraftway.ru</a:t>
            </a:r>
            <a:r>
              <a:rPr lang="en-US" sz="1400" b="1" dirty="0" smtClean="0"/>
              <a:t> </a:t>
            </a:r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dirty="0"/>
              <a:t>129626, Москва, ул. 3-я </a:t>
            </a:r>
            <a:r>
              <a:rPr lang="ru-RU" sz="1400" dirty="0" err="1"/>
              <a:t>Мытищинская</a:t>
            </a:r>
            <a:r>
              <a:rPr lang="ru-RU" sz="1400" dirty="0"/>
              <a:t>, д. 16, корп. </a:t>
            </a:r>
            <a:r>
              <a:rPr lang="ru-RU" sz="1400" dirty="0" smtClean="0"/>
              <a:t>60 </a:t>
            </a:r>
            <a:endParaRPr lang="ru-RU" sz="1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528392" cy="301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ftway_2009_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raftwa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9074</TotalTime>
  <Words>610</Words>
  <Application>Microsoft Office PowerPoint</Application>
  <PresentationFormat>Экран (4:3)</PresentationFormat>
  <Paragraphs>113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kraftway_2009_5</vt:lpstr>
      <vt:lpstr>Kraftway MT-100</vt:lpstr>
      <vt:lpstr>Основные особенности </vt:lpstr>
      <vt:lpstr>Внешний вид Kraftway KRP-600 </vt:lpstr>
      <vt:lpstr>Презентация PowerPoint</vt:lpstr>
      <vt:lpstr>Внешний вид Kraftway KRP-600 </vt:lpstr>
      <vt:lpstr>Технические характеристики</vt:lpstr>
      <vt:lpstr>Технические характеристики</vt:lpstr>
      <vt:lpstr>Поддержка пользователей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Моноблочный ПК Kraftway Studio</dc:title>
  <dc:creator>Бунеева Татьяна Ивановна</dc:creator>
  <cp:lastModifiedBy>pavelm</cp:lastModifiedBy>
  <cp:revision>430</cp:revision>
  <dcterms:created xsi:type="dcterms:W3CDTF">2008-09-05T10:21:44Z</dcterms:created>
  <dcterms:modified xsi:type="dcterms:W3CDTF">2013-08-01T11:07:30Z</dcterms:modified>
</cp:coreProperties>
</file>